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7"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9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8B049C9E-AC53-4D0A-8BE1-BE3E440BD244}" type="datetimeFigureOut">
              <a:rPr lang="en-AU" smtClean="0"/>
              <a:t>26/01/2021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B1028BE-56EC-45F9-B1C8-F38449649CE8}" type="slidenum">
              <a:rPr lang="en-AU" smtClean="0"/>
              <a:t>‹#›</a:t>
            </a:fld>
            <a:endParaRPr lang="en-AU"/>
          </a:p>
        </p:txBody>
      </p:sp>
    </p:spTree>
    <p:extLst>
      <p:ext uri="{BB962C8B-B14F-4D97-AF65-F5344CB8AC3E}">
        <p14:creationId xmlns:p14="http://schemas.microsoft.com/office/powerpoint/2010/main" val="2037024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B049C9E-AC53-4D0A-8BE1-BE3E440BD244}" type="datetimeFigureOut">
              <a:rPr lang="en-AU" smtClean="0"/>
              <a:t>26/01/2021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B1028BE-56EC-45F9-B1C8-F38449649CE8}" type="slidenum">
              <a:rPr lang="en-AU" smtClean="0"/>
              <a:t>‹#›</a:t>
            </a:fld>
            <a:endParaRPr lang="en-AU"/>
          </a:p>
        </p:txBody>
      </p:sp>
    </p:spTree>
    <p:extLst>
      <p:ext uri="{BB962C8B-B14F-4D97-AF65-F5344CB8AC3E}">
        <p14:creationId xmlns:p14="http://schemas.microsoft.com/office/powerpoint/2010/main" val="4169688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B049C9E-AC53-4D0A-8BE1-BE3E440BD244}" type="datetimeFigureOut">
              <a:rPr lang="en-AU" smtClean="0"/>
              <a:t>26/01/2021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B1028BE-56EC-45F9-B1C8-F38449649CE8}" type="slidenum">
              <a:rPr lang="en-AU" smtClean="0"/>
              <a:t>‹#›</a:t>
            </a:fld>
            <a:endParaRPr lang="en-AU"/>
          </a:p>
        </p:txBody>
      </p:sp>
    </p:spTree>
    <p:extLst>
      <p:ext uri="{BB962C8B-B14F-4D97-AF65-F5344CB8AC3E}">
        <p14:creationId xmlns:p14="http://schemas.microsoft.com/office/powerpoint/2010/main" val="123748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B049C9E-AC53-4D0A-8BE1-BE3E440BD244}" type="datetimeFigureOut">
              <a:rPr lang="en-AU" smtClean="0"/>
              <a:t>26/01/2021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B1028BE-56EC-45F9-B1C8-F38449649CE8}" type="slidenum">
              <a:rPr lang="en-AU" smtClean="0"/>
              <a:t>‹#›</a:t>
            </a:fld>
            <a:endParaRPr lang="en-AU"/>
          </a:p>
        </p:txBody>
      </p:sp>
    </p:spTree>
    <p:extLst>
      <p:ext uri="{BB962C8B-B14F-4D97-AF65-F5344CB8AC3E}">
        <p14:creationId xmlns:p14="http://schemas.microsoft.com/office/powerpoint/2010/main" val="4159817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049C9E-AC53-4D0A-8BE1-BE3E440BD244}" type="datetimeFigureOut">
              <a:rPr lang="en-AU" smtClean="0"/>
              <a:t>26/01/2021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B1028BE-56EC-45F9-B1C8-F38449649CE8}" type="slidenum">
              <a:rPr lang="en-AU" smtClean="0"/>
              <a:t>‹#›</a:t>
            </a:fld>
            <a:endParaRPr lang="en-AU"/>
          </a:p>
        </p:txBody>
      </p:sp>
    </p:spTree>
    <p:extLst>
      <p:ext uri="{BB962C8B-B14F-4D97-AF65-F5344CB8AC3E}">
        <p14:creationId xmlns:p14="http://schemas.microsoft.com/office/powerpoint/2010/main" val="2509053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8B049C9E-AC53-4D0A-8BE1-BE3E440BD244}" type="datetimeFigureOut">
              <a:rPr lang="en-AU" smtClean="0"/>
              <a:t>26/01/2021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B1028BE-56EC-45F9-B1C8-F38449649CE8}" type="slidenum">
              <a:rPr lang="en-AU" smtClean="0"/>
              <a:t>‹#›</a:t>
            </a:fld>
            <a:endParaRPr lang="en-AU"/>
          </a:p>
        </p:txBody>
      </p:sp>
    </p:spTree>
    <p:extLst>
      <p:ext uri="{BB962C8B-B14F-4D97-AF65-F5344CB8AC3E}">
        <p14:creationId xmlns:p14="http://schemas.microsoft.com/office/powerpoint/2010/main" val="1522263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8B049C9E-AC53-4D0A-8BE1-BE3E440BD244}" type="datetimeFigureOut">
              <a:rPr lang="en-AU" smtClean="0"/>
              <a:t>26/01/2021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7B1028BE-56EC-45F9-B1C8-F38449649CE8}" type="slidenum">
              <a:rPr lang="en-AU" smtClean="0"/>
              <a:t>‹#›</a:t>
            </a:fld>
            <a:endParaRPr lang="en-AU"/>
          </a:p>
        </p:txBody>
      </p:sp>
    </p:spTree>
    <p:extLst>
      <p:ext uri="{BB962C8B-B14F-4D97-AF65-F5344CB8AC3E}">
        <p14:creationId xmlns:p14="http://schemas.microsoft.com/office/powerpoint/2010/main" val="97410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8B049C9E-AC53-4D0A-8BE1-BE3E440BD244}" type="datetimeFigureOut">
              <a:rPr lang="en-AU" smtClean="0"/>
              <a:t>26/01/2021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7B1028BE-56EC-45F9-B1C8-F38449649CE8}" type="slidenum">
              <a:rPr lang="en-AU" smtClean="0"/>
              <a:t>‹#›</a:t>
            </a:fld>
            <a:endParaRPr lang="en-AU"/>
          </a:p>
        </p:txBody>
      </p:sp>
    </p:spTree>
    <p:extLst>
      <p:ext uri="{BB962C8B-B14F-4D97-AF65-F5344CB8AC3E}">
        <p14:creationId xmlns:p14="http://schemas.microsoft.com/office/powerpoint/2010/main" val="3163824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049C9E-AC53-4D0A-8BE1-BE3E440BD244}" type="datetimeFigureOut">
              <a:rPr lang="en-AU" smtClean="0"/>
              <a:t>26/01/2021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7B1028BE-56EC-45F9-B1C8-F38449649CE8}" type="slidenum">
              <a:rPr lang="en-AU" smtClean="0"/>
              <a:t>‹#›</a:t>
            </a:fld>
            <a:endParaRPr lang="en-AU"/>
          </a:p>
        </p:txBody>
      </p:sp>
    </p:spTree>
    <p:extLst>
      <p:ext uri="{BB962C8B-B14F-4D97-AF65-F5344CB8AC3E}">
        <p14:creationId xmlns:p14="http://schemas.microsoft.com/office/powerpoint/2010/main" val="141113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049C9E-AC53-4D0A-8BE1-BE3E440BD244}" type="datetimeFigureOut">
              <a:rPr lang="en-AU" smtClean="0"/>
              <a:t>26/01/2021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B1028BE-56EC-45F9-B1C8-F38449649CE8}" type="slidenum">
              <a:rPr lang="en-AU" smtClean="0"/>
              <a:t>‹#›</a:t>
            </a:fld>
            <a:endParaRPr lang="en-AU"/>
          </a:p>
        </p:txBody>
      </p:sp>
    </p:spTree>
    <p:extLst>
      <p:ext uri="{BB962C8B-B14F-4D97-AF65-F5344CB8AC3E}">
        <p14:creationId xmlns:p14="http://schemas.microsoft.com/office/powerpoint/2010/main" val="414296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049C9E-AC53-4D0A-8BE1-BE3E440BD244}" type="datetimeFigureOut">
              <a:rPr lang="en-AU" smtClean="0"/>
              <a:t>26/01/2021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B1028BE-56EC-45F9-B1C8-F38449649CE8}" type="slidenum">
              <a:rPr lang="en-AU" smtClean="0"/>
              <a:t>‹#›</a:t>
            </a:fld>
            <a:endParaRPr lang="en-AU"/>
          </a:p>
        </p:txBody>
      </p:sp>
    </p:spTree>
    <p:extLst>
      <p:ext uri="{BB962C8B-B14F-4D97-AF65-F5344CB8AC3E}">
        <p14:creationId xmlns:p14="http://schemas.microsoft.com/office/powerpoint/2010/main" val="840340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049C9E-AC53-4D0A-8BE1-BE3E440BD244}" type="datetimeFigureOut">
              <a:rPr lang="en-AU" smtClean="0"/>
              <a:t>26/01/2021</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1028BE-56EC-45F9-B1C8-F38449649CE8}" type="slidenum">
              <a:rPr lang="en-AU" smtClean="0"/>
              <a:t>‹#›</a:t>
            </a:fld>
            <a:endParaRPr lang="en-AU"/>
          </a:p>
        </p:txBody>
      </p:sp>
    </p:spTree>
    <p:extLst>
      <p:ext uri="{BB962C8B-B14F-4D97-AF65-F5344CB8AC3E}">
        <p14:creationId xmlns:p14="http://schemas.microsoft.com/office/powerpoint/2010/main" val="3886847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Girmit Museum Project</a:t>
            </a:r>
            <a:endParaRPr lang="en-AU" dirty="0"/>
          </a:p>
        </p:txBody>
      </p:sp>
      <p:sp>
        <p:nvSpPr>
          <p:cNvPr id="3" name="Subtitle 2"/>
          <p:cNvSpPr>
            <a:spLocks noGrp="1"/>
          </p:cNvSpPr>
          <p:nvPr>
            <p:ph type="subTitle" idx="1"/>
          </p:nvPr>
        </p:nvSpPr>
        <p:spPr/>
        <p:txBody>
          <a:bodyPr>
            <a:normAutofit lnSpcReduction="10000"/>
          </a:bodyPr>
          <a:lstStyle/>
          <a:p>
            <a:r>
              <a:rPr lang="en-AU" dirty="0" smtClean="0"/>
              <a:t>An Initiative by Global Girmit Institute – Fiji Islands</a:t>
            </a:r>
          </a:p>
          <a:p>
            <a:r>
              <a:rPr lang="en-AU" dirty="0" smtClean="0"/>
              <a:t>@ The International Conference – Forced Labour &amp;Migration – University of Fiji – 15-17 July 2019</a:t>
            </a:r>
          </a:p>
          <a:p>
            <a:r>
              <a:rPr lang="en-AU" dirty="0" smtClean="0"/>
              <a:t>Presenter- Vijendra Prasad</a:t>
            </a:r>
            <a:endParaRPr lang="en-AU" dirty="0"/>
          </a:p>
        </p:txBody>
      </p:sp>
    </p:spTree>
    <p:extLst>
      <p:ext uri="{BB962C8B-B14F-4D97-AF65-F5344CB8AC3E}">
        <p14:creationId xmlns:p14="http://schemas.microsoft.com/office/powerpoint/2010/main" val="33244230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Likely Site: Stage 1</a:t>
            </a:r>
            <a:endParaRPr lang="en-US" b="1" dirty="0"/>
          </a:p>
        </p:txBody>
      </p:sp>
      <p:pic>
        <p:nvPicPr>
          <p:cNvPr id="4" name="Picture 3"/>
          <p:cNvPicPr>
            <a:picLocks noChangeAspect="1"/>
          </p:cNvPicPr>
          <p:nvPr/>
        </p:nvPicPr>
        <p:blipFill>
          <a:blip r:embed="rId2"/>
          <a:stretch>
            <a:fillRect/>
          </a:stretch>
        </p:blipFill>
        <p:spPr>
          <a:xfrm>
            <a:off x="2233246" y="1462454"/>
            <a:ext cx="6858000" cy="4800600"/>
          </a:xfrm>
          <a:prstGeom prst="rect">
            <a:avLst/>
          </a:prstGeom>
        </p:spPr>
      </p:pic>
    </p:spTree>
    <p:extLst>
      <p:ext uri="{BB962C8B-B14F-4D97-AF65-F5344CB8AC3E}">
        <p14:creationId xmlns:p14="http://schemas.microsoft.com/office/powerpoint/2010/main" val="25353995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Appreciation</a:t>
            </a:r>
            <a:endParaRPr lang="en-AU" dirty="0"/>
          </a:p>
        </p:txBody>
      </p:sp>
      <p:sp>
        <p:nvSpPr>
          <p:cNvPr id="3" name="Content Placeholder 2"/>
          <p:cNvSpPr>
            <a:spLocks noGrp="1"/>
          </p:cNvSpPr>
          <p:nvPr>
            <p:ph idx="1"/>
          </p:nvPr>
        </p:nvSpPr>
        <p:spPr>
          <a:xfrm>
            <a:off x="838200" y="1430215"/>
            <a:ext cx="10515600" cy="4746748"/>
          </a:xfrm>
        </p:spPr>
        <p:txBody>
          <a:bodyPr/>
          <a:lstStyle/>
          <a:p>
            <a:r>
              <a:rPr lang="en-AU" sz="2400" dirty="0" smtClean="0"/>
              <a:t>Thank You</a:t>
            </a:r>
          </a:p>
          <a:p>
            <a:r>
              <a:rPr lang="en-AU" sz="2400" dirty="0" smtClean="0"/>
              <a:t>Dhanyavaad</a:t>
            </a:r>
          </a:p>
          <a:p>
            <a:r>
              <a:rPr lang="en-AU" sz="2400" dirty="0" smtClean="0"/>
              <a:t>Vinaka Vaka levu</a:t>
            </a:r>
          </a:p>
          <a:p>
            <a:r>
              <a:rPr lang="en-AU" sz="2400" dirty="0" smtClean="0"/>
              <a:t>Ni sa Moce</a:t>
            </a:r>
          </a:p>
          <a:p>
            <a:endParaRPr lang="en-AU" sz="2400" dirty="0"/>
          </a:p>
        </p:txBody>
      </p:sp>
    </p:spTree>
    <p:extLst>
      <p:ext uri="{BB962C8B-B14F-4D97-AF65-F5344CB8AC3E}">
        <p14:creationId xmlns:p14="http://schemas.microsoft.com/office/powerpoint/2010/main" val="19932001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97169"/>
          </a:xfrm>
        </p:spPr>
        <p:txBody>
          <a:bodyPr/>
          <a:lstStyle/>
          <a:p>
            <a:r>
              <a:rPr lang="en-AU" dirty="0" smtClean="0"/>
              <a:t>GMP Framework &amp; Features</a:t>
            </a:r>
            <a:endParaRPr lang="en-AU" dirty="0"/>
          </a:p>
        </p:txBody>
      </p:sp>
      <p:sp>
        <p:nvSpPr>
          <p:cNvPr id="3" name="Content Placeholder 2"/>
          <p:cNvSpPr>
            <a:spLocks noGrp="1"/>
          </p:cNvSpPr>
          <p:nvPr>
            <p:ph idx="1"/>
          </p:nvPr>
        </p:nvSpPr>
        <p:spPr>
          <a:xfrm>
            <a:off x="838200" y="797170"/>
            <a:ext cx="10515600" cy="5802922"/>
          </a:xfrm>
        </p:spPr>
        <p:txBody>
          <a:bodyPr>
            <a:noAutofit/>
          </a:bodyPr>
          <a:lstStyle/>
          <a:p>
            <a:pPr marL="0" lvl="0" indent="0">
              <a:buNone/>
            </a:pPr>
            <a:r>
              <a:rPr lang="en-AU" sz="1800" i="1" dirty="0" smtClean="0">
                <a:solidFill>
                  <a:schemeClr val="accent5"/>
                </a:solidFill>
              </a:rPr>
              <a:t>Stage 1: Artefact Museum</a:t>
            </a:r>
          </a:p>
          <a:p>
            <a:pPr lvl="0"/>
            <a:r>
              <a:rPr lang="en-AU" sz="1800" i="1" dirty="0" smtClean="0"/>
              <a:t>Collection </a:t>
            </a:r>
            <a:r>
              <a:rPr lang="en-AU" sz="1800" i="1" dirty="0"/>
              <a:t>of Girmit era artrfacts to show case the lifestyle then, these can include objects that made up their Home, Farms, Lifestyle , Music , Dance , Garment, Jewellery and community and or religious events. You may wish to suggest few more options.</a:t>
            </a:r>
            <a:endParaRPr lang="en-AU" sz="1800" i="1" dirty="0" smtClean="0">
              <a:effectLst/>
            </a:endParaRPr>
          </a:p>
          <a:p>
            <a:pPr lvl="0"/>
            <a:r>
              <a:rPr lang="en-AU" sz="1800" i="1" dirty="0"/>
              <a:t>Exhibiting the relationship between the Fiji Sugar Industry </a:t>
            </a:r>
            <a:r>
              <a:rPr lang="en-AU" sz="1800" i="1" dirty="0" smtClean="0"/>
              <a:t>&amp; </a:t>
            </a:r>
            <a:r>
              <a:rPr lang="en-AU" sz="1800" i="1" dirty="0"/>
              <a:t>Girmit, Showcasing </a:t>
            </a:r>
            <a:r>
              <a:rPr lang="en-AU" sz="1800" i="1" dirty="0" smtClean="0"/>
              <a:t>– </a:t>
            </a:r>
            <a:r>
              <a:rPr lang="en-AU" sz="1800" i="1" dirty="0"/>
              <a:t>Collection </a:t>
            </a:r>
            <a:r>
              <a:rPr lang="en-AU" sz="1800" i="1" dirty="0" smtClean="0"/>
              <a:t>of Equipment, Machinery</a:t>
            </a:r>
            <a:r>
              <a:rPr lang="en-AU" sz="1800" i="1" dirty="0"/>
              <a:t>, Farm </a:t>
            </a:r>
            <a:r>
              <a:rPr lang="en-AU" sz="1800" i="1" dirty="0" smtClean="0"/>
              <a:t>Implements, </a:t>
            </a:r>
            <a:r>
              <a:rPr lang="en-AU" sz="1800" i="1" dirty="0"/>
              <a:t>Farm Life </a:t>
            </a:r>
            <a:endParaRPr lang="en-AU" sz="1800" i="1" dirty="0" smtClean="0">
              <a:effectLst/>
            </a:endParaRPr>
          </a:p>
          <a:p>
            <a:pPr lvl="0"/>
            <a:r>
              <a:rPr lang="en-AU" sz="1800" i="1" dirty="0"/>
              <a:t>Active Programmes including interactive facilities for school children and Educational seminars, in forms of storytelling, reading from History Books and participating in the choreographed shows. </a:t>
            </a:r>
            <a:endParaRPr lang="en-AU" sz="1800" i="1" dirty="0" smtClean="0">
              <a:effectLst/>
            </a:endParaRPr>
          </a:p>
          <a:p>
            <a:pPr lvl="0"/>
            <a:r>
              <a:rPr lang="en-AU" sz="1800" i="1" dirty="0"/>
              <a:t>Education and support </a:t>
            </a:r>
            <a:r>
              <a:rPr lang="en-AU" sz="1800" i="1" dirty="0" smtClean="0"/>
              <a:t>from the </a:t>
            </a:r>
            <a:r>
              <a:rPr lang="en-AU" sz="1800" b="1" i="1" dirty="0" smtClean="0"/>
              <a:t>Professor Brij Lal Library </a:t>
            </a:r>
            <a:r>
              <a:rPr lang="en-AU" sz="1800" i="1" dirty="0"/>
              <a:t>housing assorted books on Diaspora and History of Fiji to enable researchers and students study and research their own past.</a:t>
            </a:r>
            <a:endParaRPr lang="en-AU" sz="1800" i="1" dirty="0" smtClean="0">
              <a:effectLst/>
            </a:endParaRPr>
          </a:p>
          <a:p>
            <a:pPr lvl="0"/>
            <a:r>
              <a:rPr lang="en-AU" sz="1800" i="1" dirty="0"/>
              <a:t>Café with menu including foods from the South Pacific</a:t>
            </a:r>
            <a:endParaRPr lang="en-AU" sz="1800" i="1" dirty="0" smtClean="0">
              <a:effectLst/>
            </a:endParaRPr>
          </a:p>
          <a:p>
            <a:pPr lvl="0"/>
            <a:r>
              <a:rPr lang="en-AU" sz="1800" i="1" dirty="0"/>
              <a:t>Tracing developments from Girmit to Present and celebrating the achievements of </a:t>
            </a:r>
            <a:r>
              <a:rPr lang="en-AU" sz="1800" i="1" dirty="0" err="1"/>
              <a:t>Girmitya</a:t>
            </a:r>
            <a:r>
              <a:rPr lang="en-AU" sz="1800" i="1" dirty="0"/>
              <a:t> contribution</a:t>
            </a:r>
            <a:r>
              <a:rPr lang="en-AU" sz="1800" i="1" dirty="0" smtClean="0"/>
              <a:t>.</a:t>
            </a:r>
          </a:p>
          <a:p>
            <a:pPr marL="0" lvl="0" indent="0">
              <a:buNone/>
            </a:pPr>
            <a:r>
              <a:rPr lang="en-AU" sz="1800" i="1" dirty="0" smtClean="0">
                <a:solidFill>
                  <a:srgbClr val="0033CC"/>
                </a:solidFill>
                <a:effectLst/>
              </a:rPr>
              <a:t>Stage 2: Virtual Museum</a:t>
            </a:r>
          </a:p>
          <a:p>
            <a:pPr lvl="0"/>
            <a:r>
              <a:rPr lang="en-AU" sz="1800" i="1" dirty="0"/>
              <a:t>Taking Girmit Museum into the homes and fingertips of Global World via Virtual and Internet technology.</a:t>
            </a:r>
            <a:endParaRPr lang="en-AU" sz="1800" i="1" dirty="0" smtClean="0">
              <a:effectLst/>
            </a:endParaRPr>
          </a:p>
          <a:p>
            <a:pPr lvl="0"/>
            <a:r>
              <a:rPr lang="en-AU" sz="1800" i="1" dirty="0"/>
              <a:t>Preserving for posterity the Past for the benefit of the Future Generation</a:t>
            </a:r>
            <a:r>
              <a:rPr lang="en-AU" sz="1800" i="1" dirty="0" smtClean="0"/>
              <a:t>.</a:t>
            </a:r>
          </a:p>
          <a:p>
            <a:pPr marL="0" lvl="0" indent="0">
              <a:buNone/>
            </a:pPr>
            <a:r>
              <a:rPr lang="en-AU" sz="1800" i="1" dirty="0" smtClean="0">
                <a:solidFill>
                  <a:schemeClr val="accent5"/>
                </a:solidFill>
                <a:effectLst/>
              </a:rPr>
              <a:t>Stage 3: Live Museum</a:t>
            </a:r>
          </a:p>
          <a:p>
            <a:pPr lvl="0"/>
            <a:r>
              <a:rPr lang="en-AU" sz="1800" i="1" dirty="0" smtClean="0">
                <a:effectLst/>
              </a:rPr>
              <a:t>Eventual development of a live museum.</a:t>
            </a:r>
          </a:p>
        </p:txBody>
      </p:sp>
    </p:spTree>
    <p:extLst>
      <p:ext uri="{BB962C8B-B14F-4D97-AF65-F5344CB8AC3E}">
        <p14:creationId xmlns:p14="http://schemas.microsoft.com/office/powerpoint/2010/main" val="25271389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Project Background</a:t>
            </a:r>
            <a:endParaRPr lang="en-AU" dirty="0"/>
          </a:p>
        </p:txBody>
      </p:sp>
      <p:sp>
        <p:nvSpPr>
          <p:cNvPr id="3" name="Content Placeholder 2"/>
          <p:cNvSpPr>
            <a:spLocks noGrp="1"/>
          </p:cNvSpPr>
          <p:nvPr>
            <p:ph idx="1"/>
          </p:nvPr>
        </p:nvSpPr>
        <p:spPr>
          <a:xfrm>
            <a:off x="838200" y="1301262"/>
            <a:ext cx="10515600" cy="4875701"/>
          </a:xfrm>
        </p:spPr>
        <p:txBody>
          <a:bodyPr>
            <a:normAutofit fontScale="77500" lnSpcReduction="20000"/>
          </a:bodyPr>
          <a:lstStyle/>
          <a:p>
            <a:pPr marL="0" indent="0">
              <a:buNone/>
            </a:pPr>
            <a:endParaRPr lang="en-AU" dirty="0"/>
          </a:p>
          <a:p>
            <a:r>
              <a:rPr lang="en-AU" sz="3100" dirty="0"/>
              <a:t>Some 60,500 plus labourers from India were sent to Fiji Islands by the British Government between 1879 and 1916, Majority of Fiji residents now can make a claim to be direct descendants of these Girmityas. One can research numerous writers both academic and story tellers through the internet access.</a:t>
            </a:r>
          </a:p>
          <a:p>
            <a:r>
              <a:rPr lang="en-AU" sz="3100" dirty="0"/>
              <a:t>No dedicated History Museum exists in Fiji to immortalise the History of Girmit although Fiji Museum has had exhibits showcasing a range of lifestyle artefacts whilst the Fiji Girmit Council has offered a number of Programmes under its Multicultural banner.</a:t>
            </a:r>
          </a:p>
          <a:p>
            <a:r>
              <a:rPr lang="en-AU" sz="3100" dirty="0"/>
              <a:t> The Global Girmit Institute [GGI] has decided that a Dedicated History Museum to focus on Girmityas be established, believing that a non-profit making permanent institution in service of society and of its development and open to all Fiji Residents and those residing abroad is long overdue.</a:t>
            </a:r>
          </a:p>
          <a:p>
            <a:r>
              <a:rPr lang="en-AU" sz="3100" dirty="0"/>
              <a:t>History Museums provide a place for entertainment as well as for people to engage with their Past and further their education across all age groups.</a:t>
            </a:r>
          </a:p>
          <a:p>
            <a:endParaRPr lang="en-AU" dirty="0"/>
          </a:p>
        </p:txBody>
      </p:sp>
    </p:spTree>
    <p:extLst>
      <p:ext uri="{BB962C8B-B14F-4D97-AF65-F5344CB8AC3E}">
        <p14:creationId xmlns:p14="http://schemas.microsoft.com/office/powerpoint/2010/main" val="25935600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Mission &amp; Vision</a:t>
            </a:r>
            <a:endParaRPr lang="en-AU" dirty="0"/>
          </a:p>
        </p:txBody>
      </p:sp>
      <p:sp>
        <p:nvSpPr>
          <p:cNvPr id="3" name="Content Placeholder 2"/>
          <p:cNvSpPr>
            <a:spLocks noGrp="1"/>
          </p:cNvSpPr>
          <p:nvPr>
            <p:ph idx="1"/>
          </p:nvPr>
        </p:nvSpPr>
        <p:spPr/>
        <p:txBody>
          <a:bodyPr>
            <a:normAutofit/>
          </a:bodyPr>
          <a:lstStyle/>
          <a:p>
            <a:r>
              <a:rPr lang="en-AU" sz="2400" b="1" dirty="0"/>
              <a:t>Mission</a:t>
            </a:r>
            <a:endParaRPr lang="en-AU" sz="2400" dirty="0"/>
          </a:p>
          <a:p>
            <a:r>
              <a:rPr lang="en-AU" sz="2400" dirty="0"/>
              <a:t>To collect, preserve and use in a sustainable manner the Girmityas tangible and intangible heritage for the purpose of: increasing knowledge and understanding of; developing interest and pride in; and promoting appreciation and respect for the heritage throughout Fiji Islands and World Stage.</a:t>
            </a:r>
          </a:p>
          <a:p>
            <a:r>
              <a:rPr lang="en-AU" sz="2400" b="1" dirty="0"/>
              <a:t>Vision</a:t>
            </a:r>
            <a:endParaRPr lang="en-AU" sz="2400" dirty="0"/>
          </a:p>
          <a:p>
            <a:r>
              <a:rPr lang="en-AU" sz="2400" dirty="0"/>
              <a:t>To be a centre of excellence in the quest for and dissemination of knowledge on the collective memory and in the preservation of the National Heritage of the people of the Fiji Islands and to be a source of inspiration for posterity for current and future generations.</a:t>
            </a:r>
          </a:p>
          <a:p>
            <a:endParaRPr lang="en-AU" dirty="0"/>
          </a:p>
        </p:txBody>
      </p:sp>
    </p:spTree>
    <p:extLst>
      <p:ext uri="{BB962C8B-B14F-4D97-AF65-F5344CB8AC3E}">
        <p14:creationId xmlns:p14="http://schemas.microsoft.com/office/powerpoint/2010/main" val="10294594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Scope</a:t>
            </a:r>
            <a:endParaRPr lang="en-AU" dirty="0"/>
          </a:p>
        </p:txBody>
      </p:sp>
      <p:sp>
        <p:nvSpPr>
          <p:cNvPr id="3" name="Content Placeholder 2"/>
          <p:cNvSpPr>
            <a:spLocks noGrp="1"/>
          </p:cNvSpPr>
          <p:nvPr>
            <p:ph idx="1"/>
          </p:nvPr>
        </p:nvSpPr>
        <p:spPr>
          <a:xfrm>
            <a:off x="838200" y="1113692"/>
            <a:ext cx="10515600" cy="5063271"/>
          </a:xfrm>
        </p:spPr>
        <p:txBody>
          <a:bodyPr>
            <a:normAutofit/>
          </a:bodyPr>
          <a:lstStyle/>
          <a:p>
            <a:pPr marL="0" indent="0">
              <a:buNone/>
            </a:pPr>
            <a:endParaRPr lang="en-AU" dirty="0"/>
          </a:p>
          <a:p>
            <a:r>
              <a:rPr lang="en-AU" sz="2600" dirty="0"/>
              <a:t>Terms</a:t>
            </a:r>
            <a:r>
              <a:rPr lang="en-AU" dirty="0"/>
              <a:t> of Reference: [Objectives]</a:t>
            </a:r>
          </a:p>
          <a:p>
            <a:pPr lvl="0"/>
            <a:r>
              <a:rPr lang="en-AU" dirty="0"/>
              <a:t>Commence preparatory work for the GMP</a:t>
            </a:r>
            <a:endParaRPr lang="en-AU" dirty="0" smtClean="0">
              <a:effectLst/>
            </a:endParaRPr>
          </a:p>
          <a:p>
            <a:pPr lvl="0"/>
            <a:r>
              <a:rPr lang="en-AU" dirty="0"/>
              <a:t>Propose designs for the GM</a:t>
            </a:r>
            <a:endParaRPr lang="en-AU" dirty="0" smtClean="0">
              <a:effectLst/>
            </a:endParaRPr>
          </a:p>
          <a:p>
            <a:pPr lvl="0"/>
            <a:r>
              <a:rPr lang="en-AU" dirty="0"/>
              <a:t>Locate land for the Museum and report to the committee for further deliberations</a:t>
            </a:r>
            <a:endParaRPr lang="en-AU" dirty="0" smtClean="0">
              <a:effectLst/>
            </a:endParaRPr>
          </a:p>
          <a:p>
            <a:pPr lvl="0"/>
            <a:r>
              <a:rPr lang="en-AU" dirty="0"/>
              <a:t>Locate and source funds for the Project</a:t>
            </a:r>
            <a:endParaRPr lang="en-AU" dirty="0" smtClean="0">
              <a:effectLst/>
            </a:endParaRPr>
          </a:p>
          <a:p>
            <a:pPr lvl="0"/>
            <a:r>
              <a:rPr lang="en-AU" dirty="0"/>
              <a:t>Build a dynamic GMP Taskforce</a:t>
            </a:r>
            <a:endParaRPr lang="en-AU" dirty="0" smtClean="0">
              <a:effectLst/>
            </a:endParaRPr>
          </a:p>
          <a:p>
            <a:pPr lvl="0"/>
            <a:r>
              <a:rPr lang="en-AU" dirty="0"/>
              <a:t>Build GM collection</a:t>
            </a:r>
            <a:endParaRPr lang="en-AU" dirty="0" smtClean="0">
              <a:effectLst/>
            </a:endParaRPr>
          </a:p>
          <a:p>
            <a:pPr marL="0" indent="0">
              <a:buNone/>
            </a:pPr>
            <a:r>
              <a:rPr lang="en-AU" dirty="0"/>
              <a:t> </a:t>
            </a:r>
            <a:endParaRPr lang="en-AU" dirty="0" smtClean="0">
              <a:effectLst/>
            </a:endParaRPr>
          </a:p>
          <a:p>
            <a:endParaRPr lang="en-AU" dirty="0"/>
          </a:p>
        </p:txBody>
      </p:sp>
    </p:spTree>
    <p:extLst>
      <p:ext uri="{BB962C8B-B14F-4D97-AF65-F5344CB8AC3E}">
        <p14:creationId xmlns:p14="http://schemas.microsoft.com/office/powerpoint/2010/main" val="24944379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7861" y="0"/>
            <a:ext cx="10515600" cy="736844"/>
          </a:xfrm>
        </p:spPr>
        <p:txBody>
          <a:bodyPr/>
          <a:lstStyle/>
          <a:p>
            <a:r>
              <a:rPr lang="en-AU" dirty="0" smtClean="0"/>
              <a:t>SWOT Analysis</a:t>
            </a: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79633872"/>
              </p:ext>
            </p:extLst>
          </p:nvPr>
        </p:nvGraphicFramePr>
        <p:xfrm>
          <a:off x="493485" y="736845"/>
          <a:ext cx="11299930" cy="6117624"/>
        </p:xfrm>
        <a:graphic>
          <a:graphicData uri="http://schemas.openxmlformats.org/drawingml/2006/table">
            <a:tbl>
              <a:tblPr firstRow="1" firstCol="1" bandRow="1">
                <a:tableStyleId>{5C22544A-7EE6-4342-B048-85BDC9FD1C3A}</a:tableStyleId>
              </a:tblPr>
              <a:tblGrid>
                <a:gridCol w="5731469"/>
                <a:gridCol w="5568461"/>
              </a:tblGrid>
              <a:tr h="408018">
                <a:tc gridSpan="2">
                  <a:txBody>
                    <a:bodyPr/>
                    <a:lstStyle/>
                    <a:p>
                      <a:pPr>
                        <a:lnSpc>
                          <a:spcPct val="107000"/>
                        </a:lnSpc>
                        <a:spcAft>
                          <a:spcPts val="0"/>
                        </a:spcAft>
                      </a:pPr>
                      <a:r>
                        <a:rPr lang="en-AU" sz="2400" dirty="0">
                          <a:solidFill>
                            <a:schemeClr val="tx1"/>
                          </a:solidFill>
                          <a:effectLst/>
                        </a:rPr>
                        <a:t>SWOT Analysis</a:t>
                      </a:r>
                      <a:endParaRPr lang="en-AU"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AU"/>
                    </a:p>
                  </a:txBody>
                  <a:tcPr/>
                </a:tc>
              </a:tr>
              <a:tr h="408018">
                <a:tc>
                  <a:txBody>
                    <a:bodyPr/>
                    <a:lstStyle/>
                    <a:p>
                      <a:pPr>
                        <a:lnSpc>
                          <a:spcPct val="107000"/>
                        </a:lnSpc>
                        <a:spcAft>
                          <a:spcPts val="0"/>
                        </a:spcAft>
                      </a:pPr>
                      <a:r>
                        <a:rPr lang="en-AU" sz="2400" dirty="0" smtClean="0">
                          <a:solidFill>
                            <a:schemeClr val="tx1"/>
                          </a:solidFill>
                          <a:effectLst/>
                        </a:rPr>
                        <a:t>Strengths</a:t>
                      </a:r>
                      <a:endParaRPr lang="en-AU"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AU" sz="2400" dirty="0" smtClean="0">
                          <a:effectLst/>
                        </a:rPr>
                        <a:t>Opportunities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350904">
                <a:tc>
                  <a:txBody>
                    <a:bodyPr/>
                    <a:lstStyle/>
                    <a:p>
                      <a:pPr>
                        <a:lnSpc>
                          <a:spcPct val="107000"/>
                        </a:lnSpc>
                        <a:spcAft>
                          <a:spcPts val="0"/>
                        </a:spcAft>
                      </a:pPr>
                      <a:r>
                        <a:rPr lang="en-AU" sz="2400" dirty="0" smtClean="0">
                          <a:solidFill>
                            <a:schemeClr val="tx1"/>
                          </a:solidFill>
                          <a:effectLst/>
                        </a:rPr>
                        <a:t>Consideration of the Need for the History Museum and the Girmit Legacy</a:t>
                      </a:r>
                    </a:p>
                    <a:p>
                      <a:pPr>
                        <a:lnSpc>
                          <a:spcPct val="107000"/>
                        </a:lnSpc>
                        <a:spcAft>
                          <a:spcPts val="0"/>
                        </a:spcAft>
                      </a:pPr>
                      <a:r>
                        <a:rPr lang="en-AU" sz="2400" dirty="0" smtClean="0">
                          <a:solidFill>
                            <a:schemeClr val="tx1"/>
                          </a:solidFill>
                          <a:effectLst/>
                        </a:rPr>
                        <a:t>Passion of the People in Community</a:t>
                      </a:r>
                    </a:p>
                    <a:p>
                      <a:pPr>
                        <a:lnSpc>
                          <a:spcPct val="107000"/>
                        </a:lnSpc>
                        <a:spcAft>
                          <a:spcPts val="0"/>
                        </a:spcAft>
                      </a:pPr>
                      <a:r>
                        <a:rPr lang="en-AU" sz="2400" dirty="0" smtClean="0">
                          <a:solidFill>
                            <a:schemeClr val="tx1"/>
                          </a:solidFill>
                          <a:effectLst/>
                        </a:rPr>
                        <a:t>Potential for the Visitor and Resident Partnership</a:t>
                      </a:r>
                    </a:p>
                    <a:p>
                      <a:pPr>
                        <a:lnSpc>
                          <a:spcPct val="107000"/>
                        </a:lnSpc>
                        <a:spcAft>
                          <a:spcPts val="0"/>
                        </a:spcAft>
                      </a:pPr>
                      <a:r>
                        <a:rPr lang="en-AU" sz="2400" dirty="0" smtClean="0">
                          <a:solidFill>
                            <a:schemeClr val="tx1"/>
                          </a:solidFill>
                          <a:effectLst/>
                        </a:rPr>
                        <a:t>International recognition</a:t>
                      </a:r>
                    </a:p>
                  </a:txBody>
                  <a:tcPr marL="68580" marR="68580" marT="0" marB="0"/>
                </a:tc>
                <a:tc>
                  <a:txBody>
                    <a:bodyPr/>
                    <a:lstStyle/>
                    <a:p>
                      <a:pPr>
                        <a:lnSpc>
                          <a:spcPct val="107000"/>
                        </a:lnSpc>
                        <a:spcAft>
                          <a:spcPts val="0"/>
                        </a:spcAft>
                      </a:pPr>
                      <a:r>
                        <a:rPr lang="en-AU" sz="2400" dirty="0" smtClean="0">
                          <a:effectLst/>
                        </a:rPr>
                        <a:t>Population [Residents and Visitors]</a:t>
                      </a:r>
                    </a:p>
                    <a:p>
                      <a:pPr>
                        <a:lnSpc>
                          <a:spcPct val="107000"/>
                        </a:lnSpc>
                        <a:spcAft>
                          <a:spcPts val="0"/>
                        </a:spcAft>
                      </a:pPr>
                      <a:r>
                        <a:rPr lang="en-AU" sz="2400" dirty="0" smtClean="0">
                          <a:effectLst/>
                        </a:rPr>
                        <a:t>Lack of alternatives</a:t>
                      </a:r>
                    </a:p>
                    <a:p>
                      <a:pPr>
                        <a:lnSpc>
                          <a:spcPct val="107000"/>
                        </a:lnSpc>
                        <a:spcAft>
                          <a:spcPts val="0"/>
                        </a:spcAft>
                      </a:pPr>
                      <a:r>
                        <a:rPr lang="en-AU" sz="2400" dirty="0" smtClean="0">
                          <a:effectLst/>
                        </a:rPr>
                        <a:t>Heritage preserved and promoted</a:t>
                      </a:r>
                    </a:p>
                    <a:p>
                      <a:pPr>
                        <a:lnSpc>
                          <a:spcPct val="107000"/>
                        </a:lnSpc>
                        <a:spcAft>
                          <a:spcPts val="0"/>
                        </a:spcAft>
                      </a:pPr>
                      <a:r>
                        <a:rPr lang="en-AU" sz="2400" dirty="0" smtClean="0">
                          <a:effectLst/>
                        </a:rPr>
                        <a:t>Fijian Culture &amp; partnership with Fiji Gov.</a:t>
                      </a:r>
                    </a:p>
                    <a:p>
                      <a:pPr>
                        <a:lnSpc>
                          <a:spcPct val="107000"/>
                        </a:lnSpc>
                        <a:spcAft>
                          <a:spcPts val="0"/>
                        </a:spcAft>
                      </a:pPr>
                      <a:r>
                        <a:rPr lang="en-AU" sz="2400" dirty="0" smtClean="0">
                          <a:effectLst/>
                        </a:rPr>
                        <a:t>Foreign &amp; Ex-Fiji residents’ support</a:t>
                      </a:r>
                    </a:p>
                    <a:p>
                      <a:pPr>
                        <a:lnSpc>
                          <a:spcPct val="107000"/>
                        </a:lnSpc>
                        <a:spcAft>
                          <a:spcPts val="0"/>
                        </a:spcAft>
                      </a:pPr>
                      <a:r>
                        <a:rPr lang="en-AU" sz="2400" dirty="0" smtClean="0">
                          <a:effectLst/>
                        </a:rPr>
                        <a:t>A Shrine for Girmityas</a:t>
                      </a:r>
                      <a:endParaRPr lang="en-AU" sz="2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08018">
                <a:tc>
                  <a:txBody>
                    <a:bodyPr/>
                    <a:lstStyle/>
                    <a:p>
                      <a:pPr>
                        <a:lnSpc>
                          <a:spcPct val="107000"/>
                        </a:lnSpc>
                        <a:spcAft>
                          <a:spcPts val="0"/>
                        </a:spcAft>
                      </a:pPr>
                      <a:r>
                        <a:rPr lang="en-AU" sz="2400" dirty="0" smtClean="0">
                          <a:solidFill>
                            <a:schemeClr val="tx1"/>
                          </a:solidFill>
                          <a:effectLst/>
                          <a:latin typeface="+mn-lt"/>
                          <a:ea typeface="+mn-ea"/>
                          <a:cs typeface="+mn-cs"/>
                        </a:rPr>
                        <a:t>Weaknesses</a:t>
                      </a:r>
                      <a:endParaRPr lang="en-AU"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AU" sz="2400" dirty="0" smtClean="0">
                          <a:effectLst/>
                        </a:rPr>
                        <a:t>Threats</a:t>
                      </a:r>
                      <a:endParaRPr lang="en-AU" sz="2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42666">
                <a:tc>
                  <a:txBody>
                    <a:bodyPr/>
                    <a:lstStyle/>
                    <a:p>
                      <a:pPr>
                        <a:lnSpc>
                          <a:spcPct val="107000"/>
                        </a:lnSpc>
                        <a:spcAft>
                          <a:spcPts val="0"/>
                        </a:spcAft>
                      </a:pPr>
                      <a:r>
                        <a:rPr lang="en-AU" sz="2400" dirty="0" smtClean="0">
                          <a:solidFill>
                            <a:schemeClr val="tx1"/>
                          </a:solidFill>
                          <a:effectLst/>
                        </a:rPr>
                        <a:t>Insufficient Budget / Fundraising hurdles</a:t>
                      </a:r>
                    </a:p>
                    <a:p>
                      <a:pPr>
                        <a:lnSpc>
                          <a:spcPct val="107000"/>
                        </a:lnSpc>
                        <a:spcAft>
                          <a:spcPts val="0"/>
                        </a:spcAft>
                      </a:pPr>
                      <a:r>
                        <a:rPr lang="en-AU" sz="2400" dirty="0" smtClean="0">
                          <a:solidFill>
                            <a:schemeClr val="tx1"/>
                          </a:solidFill>
                          <a:effectLst/>
                        </a:rPr>
                        <a:t>Dampened Community Involvement</a:t>
                      </a:r>
                    </a:p>
                    <a:p>
                      <a:pPr>
                        <a:lnSpc>
                          <a:spcPct val="107000"/>
                        </a:lnSpc>
                        <a:spcAft>
                          <a:spcPts val="0"/>
                        </a:spcAft>
                      </a:pPr>
                      <a:r>
                        <a:rPr lang="en-AU" sz="2400" dirty="0" smtClean="0">
                          <a:solidFill>
                            <a:schemeClr val="tx1"/>
                          </a:solidFill>
                          <a:effectLst/>
                        </a:rPr>
                        <a:t>Workers  &amp; Volunteers not adequately </a:t>
                      </a:r>
                    </a:p>
                    <a:p>
                      <a:pPr>
                        <a:lnSpc>
                          <a:spcPct val="107000"/>
                        </a:lnSpc>
                        <a:spcAft>
                          <a:spcPts val="0"/>
                        </a:spcAft>
                      </a:pPr>
                      <a:r>
                        <a:rPr lang="en-AU" sz="2400" dirty="0" smtClean="0">
                          <a:solidFill>
                            <a:schemeClr val="tx1"/>
                          </a:solidFill>
                          <a:effectLst/>
                        </a:rPr>
                        <a:t>Collection Development</a:t>
                      </a:r>
                    </a:p>
                    <a:p>
                      <a:pPr>
                        <a:lnSpc>
                          <a:spcPct val="107000"/>
                        </a:lnSpc>
                        <a:spcAft>
                          <a:spcPts val="0"/>
                        </a:spcAft>
                      </a:pPr>
                      <a:r>
                        <a:rPr lang="en-AU" sz="2400" dirty="0" smtClean="0">
                          <a:solidFill>
                            <a:schemeClr val="tx1"/>
                          </a:solidFill>
                          <a:effectLst/>
                        </a:rPr>
                        <a:t>Patronizing Identities</a:t>
                      </a:r>
                      <a:endParaRPr lang="en-AU"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AU" sz="2400" dirty="0" smtClean="0">
                          <a:effectLst/>
                        </a:rPr>
                        <a:t>Personal agendas; threat felt by those who feel Girmit is their turf.</a:t>
                      </a:r>
                    </a:p>
                    <a:p>
                      <a:pPr>
                        <a:lnSpc>
                          <a:spcPct val="107000"/>
                        </a:lnSpc>
                        <a:spcAft>
                          <a:spcPts val="0"/>
                        </a:spcAft>
                      </a:pPr>
                      <a:r>
                        <a:rPr lang="en-AU" sz="2400" dirty="0" smtClean="0">
                          <a:effectLst/>
                        </a:rPr>
                        <a:t>Departure of focus on Girmit</a:t>
                      </a:r>
                    </a:p>
                    <a:p>
                      <a:pPr>
                        <a:lnSpc>
                          <a:spcPct val="107000"/>
                        </a:lnSpc>
                        <a:spcAft>
                          <a:spcPts val="0"/>
                        </a:spcAft>
                      </a:pPr>
                      <a:r>
                        <a:rPr lang="en-AU" sz="2400" dirty="0" smtClean="0">
                          <a:effectLst/>
                        </a:rPr>
                        <a:t>Local &amp; National Politics; Government intervention</a:t>
                      </a:r>
                    </a:p>
                    <a:p>
                      <a:pPr>
                        <a:lnSpc>
                          <a:spcPct val="107000"/>
                        </a:lnSpc>
                        <a:spcAft>
                          <a:spcPts val="0"/>
                        </a:spcAft>
                      </a:pPr>
                      <a:r>
                        <a:rPr lang="en-AU" sz="2400" dirty="0" smtClean="0">
                          <a:effectLst/>
                        </a:rPr>
                        <a:t>Cash Flow</a:t>
                      </a:r>
                      <a:r>
                        <a:rPr lang="en-AU" sz="2400" baseline="0" dirty="0" smtClean="0">
                          <a:effectLst/>
                        </a:rPr>
                        <a:t> Management</a:t>
                      </a:r>
                      <a:endParaRPr lang="en-AU" sz="2400" dirty="0" smtClean="0">
                        <a:effectLst/>
                      </a:endParaRPr>
                    </a:p>
                  </a:txBody>
                  <a:tcPr marL="68580" marR="68580" marT="0" marB="0"/>
                </a:tc>
              </a:tr>
            </a:tbl>
          </a:graphicData>
        </a:graphic>
      </p:graphicFrame>
    </p:spTree>
    <p:extLst>
      <p:ext uri="{BB962C8B-B14F-4D97-AF65-F5344CB8AC3E}">
        <p14:creationId xmlns:p14="http://schemas.microsoft.com/office/powerpoint/2010/main" val="12483409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Project Action Plan</a:t>
            </a:r>
            <a:endParaRPr lang="en-AU" dirty="0"/>
          </a:p>
        </p:txBody>
      </p:sp>
      <p:sp>
        <p:nvSpPr>
          <p:cNvPr id="11" name="Content Placeholder 10"/>
          <p:cNvSpPr>
            <a:spLocks noGrp="1"/>
          </p:cNvSpPr>
          <p:nvPr>
            <p:ph idx="1"/>
          </p:nvPr>
        </p:nvSpPr>
        <p:spPr>
          <a:xfrm>
            <a:off x="838200" y="1242646"/>
            <a:ext cx="10515600" cy="4934317"/>
          </a:xfrm>
        </p:spPr>
        <p:txBody>
          <a:bodyPr>
            <a:normAutofit/>
          </a:bodyPr>
          <a:lstStyle/>
          <a:p>
            <a:r>
              <a:rPr lang="en-AU" sz="2400" dirty="0"/>
              <a:t>Acquisition of </a:t>
            </a:r>
            <a:r>
              <a:rPr lang="en-AU" sz="2400" dirty="0" smtClean="0"/>
              <a:t>Land - </a:t>
            </a:r>
            <a:r>
              <a:rPr lang="en-AU" sz="2400" i="1" dirty="0"/>
              <a:t>Search Locate and acquire suitable parcel of land</a:t>
            </a:r>
            <a:r>
              <a:rPr lang="en-AU" sz="2400" dirty="0"/>
              <a:t>. </a:t>
            </a:r>
            <a:r>
              <a:rPr lang="en-AU" sz="2400" dirty="0" smtClean="0"/>
              <a:t>[This is work in progress]</a:t>
            </a:r>
          </a:p>
          <a:p>
            <a:r>
              <a:rPr lang="en-AU" sz="2400" dirty="0"/>
              <a:t>Design and Sketch of the </a:t>
            </a:r>
            <a:r>
              <a:rPr lang="en-AU" sz="2400" i="1" dirty="0" smtClean="0"/>
              <a:t>Building-</a:t>
            </a:r>
            <a:r>
              <a:rPr lang="en-AU" sz="2400" i="1" dirty="0"/>
              <a:t>Identify Person who is able to design and provide sketch </a:t>
            </a:r>
            <a:r>
              <a:rPr lang="en-AU" sz="2400" i="1" dirty="0" smtClean="0"/>
              <a:t>concept </a:t>
            </a:r>
            <a:r>
              <a:rPr lang="en-AU" sz="2400" dirty="0" smtClean="0"/>
              <a:t>[This is work in progress]</a:t>
            </a:r>
            <a:r>
              <a:rPr lang="en-AU" sz="2400" i="1" dirty="0" smtClean="0"/>
              <a:t> </a:t>
            </a:r>
          </a:p>
          <a:p>
            <a:r>
              <a:rPr lang="en-AU" sz="2400" dirty="0"/>
              <a:t>Land Scaping and Layout of Museum </a:t>
            </a:r>
            <a:r>
              <a:rPr lang="en-AU" sz="2400" dirty="0" smtClean="0"/>
              <a:t>Grounds- </a:t>
            </a:r>
            <a:r>
              <a:rPr lang="en-AU" sz="2400" i="1" dirty="0"/>
              <a:t>Identify and secure Land Scaping Professionals </a:t>
            </a:r>
          </a:p>
          <a:p>
            <a:r>
              <a:rPr lang="en-AU" sz="2400" dirty="0"/>
              <a:t>Governance &amp; </a:t>
            </a:r>
            <a:r>
              <a:rPr lang="en-AU" sz="2400" dirty="0" smtClean="0"/>
              <a:t>Funding - </a:t>
            </a:r>
            <a:r>
              <a:rPr lang="en-AU" sz="2400" i="1" dirty="0" smtClean="0"/>
              <a:t>Capacity </a:t>
            </a:r>
            <a:r>
              <a:rPr lang="en-AU" sz="2400" i="1" dirty="0"/>
              <a:t>of attract </a:t>
            </a:r>
            <a:r>
              <a:rPr lang="en-AU" sz="2400" i="1" dirty="0" smtClean="0"/>
              <a:t>one–off </a:t>
            </a:r>
            <a:r>
              <a:rPr lang="en-AU" sz="2400" i="1" dirty="0"/>
              <a:t>and ongoing donations </a:t>
            </a:r>
            <a:r>
              <a:rPr lang="en-AU" sz="2400" i="1" dirty="0" smtClean="0"/>
              <a:t>[WIP]</a:t>
            </a:r>
            <a:endParaRPr lang="en-AU" sz="2400" i="1" dirty="0"/>
          </a:p>
          <a:p>
            <a:pPr lvl="0"/>
            <a:r>
              <a:rPr lang="en-AU" sz="2400" dirty="0"/>
              <a:t>Collaboration with </a:t>
            </a:r>
            <a:r>
              <a:rPr lang="en-AU" sz="2400" dirty="0" smtClean="0"/>
              <a:t>Government, </a:t>
            </a:r>
            <a:r>
              <a:rPr lang="en-AU" sz="2400" i="1" dirty="0" smtClean="0"/>
              <a:t>NGOs </a:t>
            </a:r>
            <a:r>
              <a:rPr lang="en-AU" sz="2400" i="1" dirty="0"/>
              <a:t>&amp; Community based </a:t>
            </a:r>
            <a:r>
              <a:rPr lang="en-AU" sz="2400" i="1" dirty="0" smtClean="0"/>
              <a:t>Organisations, Fiji Museum, Tui Vuda, Ministry </a:t>
            </a:r>
            <a:r>
              <a:rPr lang="en-AU" sz="2400" i="1" dirty="0"/>
              <a:t>of Arts &amp; Culture – Republic of </a:t>
            </a:r>
            <a:r>
              <a:rPr lang="en-AU" sz="2400" i="1" dirty="0" smtClean="0"/>
              <a:t>Mauritius</a:t>
            </a:r>
          </a:p>
          <a:p>
            <a:pPr lvl="0"/>
            <a:r>
              <a:rPr lang="en-US" sz="2400" i="1" dirty="0" smtClean="0"/>
              <a:t>Creating Archival Material Depository for Dedicated Research</a:t>
            </a:r>
            <a:endParaRPr lang="en-AU" sz="2400" i="1" dirty="0"/>
          </a:p>
          <a:p>
            <a:pPr marL="0" indent="0">
              <a:buNone/>
            </a:pPr>
            <a:endParaRPr lang="en-AU" sz="2400" dirty="0"/>
          </a:p>
        </p:txBody>
      </p:sp>
    </p:spTree>
    <p:extLst>
      <p:ext uri="{BB962C8B-B14F-4D97-AF65-F5344CB8AC3E}">
        <p14:creationId xmlns:p14="http://schemas.microsoft.com/office/powerpoint/2010/main" val="9224412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Resources</a:t>
            </a:r>
            <a:endParaRPr lang="en-AU" dirty="0"/>
          </a:p>
        </p:txBody>
      </p:sp>
      <p:sp>
        <p:nvSpPr>
          <p:cNvPr id="3" name="Content Placeholder 2"/>
          <p:cNvSpPr>
            <a:spLocks noGrp="1"/>
          </p:cNvSpPr>
          <p:nvPr>
            <p:ph idx="1"/>
          </p:nvPr>
        </p:nvSpPr>
        <p:spPr/>
        <p:txBody>
          <a:bodyPr>
            <a:normAutofit/>
          </a:bodyPr>
          <a:lstStyle/>
          <a:p>
            <a:r>
              <a:rPr lang="en-AU" sz="2400" dirty="0"/>
              <a:t>Establish Support </a:t>
            </a:r>
            <a:r>
              <a:rPr lang="en-AU" sz="2400" dirty="0" smtClean="0"/>
              <a:t>Network -</a:t>
            </a:r>
            <a:r>
              <a:rPr lang="en-AU" sz="2400" i="1" dirty="0"/>
              <a:t>Write letters of invitation to identified persons with potential to help provide support for Project- </a:t>
            </a:r>
          </a:p>
          <a:p>
            <a:r>
              <a:rPr lang="en-AU" sz="2400" dirty="0" smtClean="0"/>
              <a:t>Publicity </a:t>
            </a:r>
            <a:r>
              <a:rPr lang="en-AU" sz="2400" dirty="0"/>
              <a:t>&amp; </a:t>
            </a:r>
            <a:r>
              <a:rPr lang="en-AU" sz="2400" dirty="0" smtClean="0"/>
              <a:t>Communication- </a:t>
            </a:r>
            <a:r>
              <a:rPr lang="en-AU" sz="2400" i="1" dirty="0"/>
              <a:t>Plan and Execute a Campaign to promote </a:t>
            </a:r>
            <a:r>
              <a:rPr lang="en-AU" sz="2400" i="1" dirty="0" smtClean="0"/>
              <a:t>GMP, Radio, TV, News Paper, Schools, Network</a:t>
            </a:r>
            <a:endParaRPr lang="en-AU" sz="2400" i="1" dirty="0"/>
          </a:p>
          <a:p>
            <a:r>
              <a:rPr lang="en-AU" sz="2400" dirty="0"/>
              <a:t> Identify a Champion of National or International Reputation - Patron</a:t>
            </a:r>
          </a:p>
          <a:p>
            <a:r>
              <a:rPr lang="en-AU" sz="2400" dirty="0"/>
              <a:t>Collection / Exhibition/ Displays of Girmit Era Artefacts </a:t>
            </a:r>
            <a:endParaRPr lang="en-AU" sz="2400" dirty="0" smtClean="0"/>
          </a:p>
          <a:p>
            <a:r>
              <a:rPr lang="en-US" sz="2400" dirty="0" smtClean="0"/>
              <a:t>Exchanging or Borrowing of Artifacts from Museums located in Girmit Countries</a:t>
            </a:r>
            <a:endParaRPr lang="en-AU" sz="2400" dirty="0"/>
          </a:p>
          <a:p>
            <a:r>
              <a:rPr lang="en-AU" sz="2400" dirty="0"/>
              <a:t>Education Programme &amp; Community </a:t>
            </a:r>
            <a:r>
              <a:rPr lang="en-AU" sz="2400" dirty="0" smtClean="0"/>
              <a:t>Participation</a:t>
            </a:r>
          </a:p>
          <a:p>
            <a:r>
              <a:rPr lang="en-US" sz="2400" dirty="0" smtClean="0"/>
              <a:t>Creating facilities to host scholars working on Indenture labourers and their Descendants</a:t>
            </a:r>
            <a:endParaRPr lang="en-AU" sz="2400" dirty="0"/>
          </a:p>
          <a:p>
            <a:pPr marL="0" indent="0">
              <a:buNone/>
            </a:pPr>
            <a:endParaRPr lang="en-AU" dirty="0"/>
          </a:p>
          <a:p>
            <a:endParaRPr lang="en-AU" dirty="0"/>
          </a:p>
          <a:p>
            <a:endParaRPr lang="en-AU" dirty="0"/>
          </a:p>
        </p:txBody>
      </p:sp>
    </p:spTree>
    <p:extLst>
      <p:ext uri="{BB962C8B-B14F-4D97-AF65-F5344CB8AC3E}">
        <p14:creationId xmlns:p14="http://schemas.microsoft.com/office/powerpoint/2010/main" val="934471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Stage 2 – A Virtual Museum</a:t>
            </a:r>
            <a:endParaRPr lang="en-AU" dirty="0"/>
          </a:p>
        </p:txBody>
      </p:sp>
      <p:sp>
        <p:nvSpPr>
          <p:cNvPr id="3" name="Content Placeholder 2"/>
          <p:cNvSpPr>
            <a:spLocks noGrp="1"/>
          </p:cNvSpPr>
          <p:nvPr>
            <p:ph idx="1"/>
          </p:nvPr>
        </p:nvSpPr>
        <p:spPr>
          <a:xfrm>
            <a:off x="838200" y="1825625"/>
            <a:ext cx="10515600" cy="929298"/>
          </a:xfrm>
        </p:spPr>
        <p:txBody>
          <a:bodyPr>
            <a:normAutofit/>
          </a:bodyPr>
          <a:lstStyle/>
          <a:p>
            <a:r>
              <a:rPr lang="en-AU" sz="2400" dirty="0"/>
              <a:t>Use Technology to record and reach out to people in their homes or locations of their choice the artefacts’ and Girmit History.</a:t>
            </a:r>
          </a:p>
        </p:txBody>
      </p:sp>
      <p:sp>
        <p:nvSpPr>
          <p:cNvPr id="4" name="Title 1"/>
          <p:cNvSpPr txBox="1">
            <a:spLocks/>
          </p:cNvSpPr>
          <p:nvPr/>
        </p:nvSpPr>
        <p:spPr>
          <a:xfrm>
            <a:off x="838200" y="275492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dirty="0" smtClean="0"/>
              <a:t>Stage 3 – A Live Museum</a:t>
            </a:r>
            <a:endParaRPr lang="en-AU" dirty="0"/>
          </a:p>
        </p:txBody>
      </p:sp>
      <p:sp>
        <p:nvSpPr>
          <p:cNvPr id="5" name="Content Placeholder 2"/>
          <p:cNvSpPr txBox="1">
            <a:spLocks/>
          </p:cNvSpPr>
          <p:nvPr/>
        </p:nvSpPr>
        <p:spPr>
          <a:xfrm>
            <a:off x="744415" y="4080486"/>
            <a:ext cx="10515600" cy="92929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sz="2400" dirty="0" smtClean="0"/>
              <a:t>On a 10-15 acre plot, development of a live museum, creating maximum experience environment.</a:t>
            </a:r>
            <a:endParaRPr lang="en-AU" sz="2400" dirty="0"/>
          </a:p>
        </p:txBody>
      </p:sp>
    </p:spTree>
    <p:extLst>
      <p:ext uri="{BB962C8B-B14F-4D97-AF65-F5344CB8AC3E}">
        <p14:creationId xmlns:p14="http://schemas.microsoft.com/office/powerpoint/2010/main" val="880901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820</Words>
  <Application>Microsoft Office PowerPoint</Application>
  <PresentationFormat>Widescreen</PresentationFormat>
  <Paragraphs>89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Girmit Museum Project</vt:lpstr>
      <vt:lpstr>GMP Framework &amp; Features</vt:lpstr>
      <vt:lpstr>The Project Background</vt:lpstr>
      <vt:lpstr>Mission &amp; Vision</vt:lpstr>
      <vt:lpstr>Scope</vt:lpstr>
      <vt:lpstr>SWOT Analysis</vt:lpstr>
      <vt:lpstr>Project Action Plan</vt:lpstr>
      <vt:lpstr>Resources</vt:lpstr>
      <vt:lpstr>Stage 2 – A Virtual Museum</vt:lpstr>
      <vt:lpstr>Likely Site: Stage 1</vt:lpstr>
      <vt:lpstr>Appreciation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Girmit Museum Project</dc:title>
  <dc:creator>Vijendra Prasad</dc:creator>
  <cp:lastModifiedBy>Vijendra Prasad</cp:lastModifiedBy>
  <cp:revision>28</cp:revision>
  <dcterms:created xsi:type="dcterms:W3CDTF">2021-01-20T23:33:48Z</dcterms:created>
  <dcterms:modified xsi:type="dcterms:W3CDTF">2021-01-26T09:26:00Z</dcterms:modified>
</cp:coreProperties>
</file>